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2" r:id="rId5"/>
    <p:sldId id="268" r:id="rId6"/>
    <p:sldId id="281" r:id="rId7"/>
    <p:sldId id="271" r:id="rId8"/>
    <p:sldId id="274" r:id="rId9"/>
    <p:sldId id="286" r:id="rId10"/>
    <p:sldId id="284" r:id="rId11"/>
    <p:sldId id="291" r:id="rId12"/>
    <p:sldId id="285" r:id="rId13"/>
    <p:sldId id="290" r:id="rId14"/>
    <p:sldId id="288" r:id="rId15"/>
    <p:sldId id="266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C7BF"/>
    <a:srgbClr val="FAFAF8"/>
    <a:srgbClr val="C0E6E2"/>
    <a:srgbClr val="A1DBD5"/>
    <a:srgbClr val="B7E3DF"/>
    <a:srgbClr val="5CDABC"/>
    <a:srgbClr val="A7EBDB"/>
    <a:srgbClr val="C7F2E8"/>
    <a:srgbClr val="E3F2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87" autoAdjust="0"/>
    <p:restoredTop sz="88471" autoAdjust="0"/>
  </p:normalViewPr>
  <p:slideViewPr>
    <p:cSldViewPr snapToGrid="0">
      <p:cViewPr varScale="1">
        <p:scale>
          <a:sx n="101" d="100"/>
          <a:sy n="101" d="100"/>
        </p:scale>
        <p:origin x="1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D3B85E-8A48-4066-B72F-913BB4E69F89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1CB6DC-0120-4A0B-9EB4-AC0E3C506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721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111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823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테스트를 아직 </a:t>
            </a:r>
            <a:r>
              <a:rPr lang="ko-KR" altLang="en-US" dirty="0" err="1"/>
              <a:t>안해봤따고</a:t>
            </a:r>
            <a:r>
              <a:rPr lang="ko-KR" altLang="en-US" dirty="0"/>
              <a:t> 꼭 언급</a:t>
            </a:r>
            <a:r>
              <a:rPr lang="en-US" altLang="ko-KR" dirty="0"/>
              <a:t>!!!!!</a:t>
            </a:r>
          </a:p>
          <a:p>
            <a:r>
              <a:rPr lang="ko-KR" altLang="en-US" dirty="0"/>
              <a:t>그리고 테스트 관해서 </a:t>
            </a:r>
            <a:r>
              <a:rPr lang="ko-KR" altLang="en-US" dirty="0" err="1"/>
              <a:t>좀따</a:t>
            </a:r>
            <a:r>
              <a:rPr lang="ko-KR" altLang="en-US" dirty="0"/>
              <a:t> </a:t>
            </a:r>
            <a:r>
              <a:rPr lang="ko-KR" altLang="en-US" dirty="0" err="1"/>
              <a:t>얘기할거라고하삼</a:t>
            </a:r>
            <a:r>
              <a:rPr lang="ko-KR" altLang="en-US" dirty="0"/>
              <a:t> </a:t>
            </a:r>
            <a:r>
              <a:rPr lang="ko-KR" altLang="en-US" dirty="0" err="1"/>
              <a:t>ㅎ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동영상 </a:t>
            </a:r>
            <a:r>
              <a:rPr lang="ko-KR" altLang="en-US" dirty="0" err="1"/>
              <a:t>우리거아니다</a:t>
            </a:r>
            <a:r>
              <a:rPr lang="ko-KR" altLang="en-US" dirty="0"/>
              <a:t> </a:t>
            </a:r>
            <a:r>
              <a:rPr lang="ko-KR" altLang="en-US" dirty="0" err="1"/>
              <a:t>언급ㅋㅋㅋㅋ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8869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일단 </a:t>
            </a:r>
            <a:r>
              <a:rPr lang="en-US" altLang="ko-KR" dirty="0"/>
              <a:t>1</a:t>
            </a:r>
            <a:r>
              <a:rPr lang="ko-KR" altLang="en-US" dirty="0"/>
              <a:t>번 말하기전에 </a:t>
            </a:r>
            <a:r>
              <a:rPr lang="en-US" altLang="ko-KR" dirty="0"/>
              <a:t>“</a:t>
            </a:r>
            <a:r>
              <a:rPr lang="ko-KR" altLang="en-US" dirty="0"/>
              <a:t>여태까지 </a:t>
            </a:r>
            <a:r>
              <a:rPr lang="ko-KR" altLang="en-US" dirty="0" err="1"/>
              <a:t>못한거</a:t>
            </a:r>
            <a:r>
              <a:rPr lang="ko-KR" altLang="en-US" dirty="0"/>
              <a:t> </a:t>
            </a:r>
            <a:r>
              <a:rPr lang="ko-KR" altLang="en-US" dirty="0" err="1"/>
              <a:t>ㅈㅅㅈㅅㅈㅅ</a:t>
            </a:r>
            <a:r>
              <a:rPr lang="ko-KR" altLang="en-US" dirty="0"/>
              <a:t>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7662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거의 다 똑같 </a:t>
            </a:r>
            <a:endParaRPr lang="en-US" altLang="ko-KR" dirty="0"/>
          </a:p>
          <a:p>
            <a:r>
              <a:rPr lang="ko-KR" altLang="en-US" dirty="0"/>
              <a:t>현재는 그냥 </a:t>
            </a:r>
            <a:r>
              <a:rPr lang="ko-KR" altLang="en-US" dirty="0" err="1"/>
              <a:t>브레드보드의</a:t>
            </a:r>
            <a:r>
              <a:rPr lang="ko-KR" altLang="en-US" dirty="0"/>
              <a:t> 중앙에 센서와 블루투스 모듈이 </a:t>
            </a:r>
            <a:r>
              <a:rPr lang="ko-KR" altLang="en-US" dirty="0" err="1"/>
              <a:t>연결되어있음</a:t>
            </a:r>
            <a:endParaRPr lang="en-US" altLang="ko-KR" dirty="0"/>
          </a:p>
          <a:p>
            <a:r>
              <a:rPr lang="ko-KR" altLang="en-US" dirty="0"/>
              <a:t>이제는 그거를 칫솔 머리로 옮기고</a:t>
            </a:r>
            <a:r>
              <a:rPr lang="en-US" altLang="ko-KR" dirty="0"/>
              <a:t> </a:t>
            </a:r>
            <a:r>
              <a:rPr lang="ko-KR" altLang="en-US" dirty="0" err="1"/>
              <a:t>뒷통수쪽에</a:t>
            </a:r>
            <a:r>
              <a:rPr lang="ko-KR" altLang="en-US" dirty="0"/>
              <a:t> 진동모터를 연결하여 </a:t>
            </a:r>
            <a:r>
              <a:rPr lang="ko-KR" altLang="en-US" dirty="0" err="1"/>
              <a:t>진동에대한</a:t>
            </a:r>
            <a:r>
              <a:rPr lang="ko-KR" altLang="en-US" dirty="0"/>
              <a:t> 테스트를 진행할 예정</a:t>
            </a:r>
            <a:endParaRPr lang="en-US" altLang="ko-KR" dirty="0"/>
          </a:p>
          <a:p>
            <a:r>
              <a:rPr lang="ko-KR" altLang="en-US" dirty="0"/>
              <a:t>압력센서를 추가했다 </a:t>
            </a:r>
            <a:r>
              <a:rPr lang="en-US" altLang="ko-KR" dirty="0"/>
              <a:t>-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024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E2B2C3-EF9F-4F8E-BAB2-A058C21403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14599"/>
            <a:ext cx="9144000" cy="2219326"/>
          </a:xfrm>
        </p:spPr>
        <p:txBody>
          <a:bodyPr anchor="b">
            <a:normAutofit/>
          </a:bodyPr>
          <a:lstStyle>
            <a:lvl1pPr algn="ctr">
              <a:defRPr lang="ko-KR" altLang="en-US" dirty="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5C9015-9163-4371-A632-46199E5F1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48224"/>
            <a:ext cx="9144000" cy="10763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AFEC9C-64C0-40B4-B74D-737744097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2C83DC-4C63-42DB-80A6-D6F30EAEE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E94813-42EC-4291-9222-F4B631BEE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513531D-DCB1-4A3D-872F-A0FA14BE5B04}"/>
              </a:ext>
            </a:extLst>
          </p:cNvPr>
          <p:cNvSpPr/>
          <p:nvPr userDrawn="1"/>
        </p:nvSpPr>
        <p:spPr>
          <a:xfrm>
            <a:off x="0" y="-1"/>
            <a:ext cx="12192000" cy="2353121"/>
          </a:xfrm>
          <a:prstGeom prst="rect">
            <a:avLst/>
          </a:prstGeom>
          <a:solidFill>
            <a:srgbClr val="C0E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720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D09629-1170-4648-9FB6-13B7CE949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540657-EE57-4BE3-8661-C1D89BC72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3357B2-08BA-4143-A44B-A01607295D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41BCB0B-FF05-4783-B27A-82DDDDB73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3E40E2F-2683-4142-BC4D-60D38C5C0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FFCCFB-EC5B-4DA5-8CA1-629823A73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0504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8C171E-191B-4858-BDB8-8288AD0BE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6CA3F20-CAA5-4D16-B68A-A6BBF7B583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826DA0-A5D7-405C-96D1-09AE257F3F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70B9198-179E-4086-A6F0-67411CFAE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C56016-99CC-4E61-BF68-A960181DE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8770E0-E392-459F-8F33-970AB6296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8819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4949E3-8E31-411E-8334-26BFE2DC0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AE952F8-A78B-4C55-8B82-85732B8DD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211AAA-5D65-4C3D-8D79-95E2D6CBF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9BBFD5-BF10-4974-BF2F-B30326D22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5A373E-95C7-4FBC-949C-C04664185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8017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14A94BA-74E9-4C3A-8B9B-82FB0139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A28BB9-9762-4580-B700-DACD84C7F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DD17B1-9424-420B-A176-51A6D315A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72C6F2-29BF-49BA-B2FC-AB746F8DD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BB0F28-E468-4981-984E-57874111B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3006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EC6C74-292C-4E9A-9292-0F39FFCDA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8780"/>
          </a:xfrm>
        </p:spPr>
        <p:txBody>
          <a:bodyPr/>
          <a:lstStyle>
            <a:lvl1pPr algn="ctr">
              <a:defRPr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F48B39-54F1-4406-BBD6-72185B850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85DA14-7BF9-4191-B7D7-88A146B46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C9F7E2-0CDA-4A69-8BA7-220599679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0BEDF0E-9B64-4BD2-8DC5-A1BBE7AB370C}"/>
              </a:ext>
            </a:extLst>
          </p:cNvPr>
          <p:cNvCxnSpPr>
            <a:cxnSpLocks/>
          </p:cNvCxnSpPr>
          <p:nvPr userDrawn="1"/>
        </p:nvCxnSpPr>
        <p:spPr>
          <a:xfrm>
            <a:off x="1065903" y="1172919"/>
            <a:ext cx="10060193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9105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13BB2D-5A42-40BD-927D-D448CEC26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1F5797-6731-463B-9C17-8ACBFCC08A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7B5B02-9984-4A95-9452-98D44B150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225D17-1C8E-4052-9ADC-719AB6F53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FE839C-0DF9-49F5-8884-77E4B6D2E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3645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A93DB9-D9F8-4E31-B25F-ED0248165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624891-4E1B-4635-924A-0026BAA94C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BE7EAC-2B8A-4362-AD03-3456701394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8FD490-1777-4B8F-8F02-45D412B1E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E182A0-FD0C-4FE7-B218-AEA1A0E7B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49C5C4-1896-46E1-AC2A-585FEE40B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909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30BD4D-844C-4C74-A67A-DDEA3C951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FC57A4-7459-46BD-A4ED-1BD4FC731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0D0708-3EF0-4216-84E4-A066BE3270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0B063D3-4502-4D05-BBA2-7B7BA5D1B2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165BE17-89F8-4967-9EEB-036901EACB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10B3745-79B9-41B9-943A-E132AC213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970E21B-ADCC-48A1-AEA6-3204E76A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7A28BF2-F827-4D74-AB72-A21AFE1FF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273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부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B4B0E5-7C73-4C9A-BB43-67597FFF0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482" y="2624059"/>
            <a:ext cx="9763036" cy="1325563"/>
          </a:xfrm>
        </p:spPr>
        <p:txBody>
          <a:bodyPr>
            <a:normAutofit/>
          </a:bodyPr>
          <a:lstStyle>
            <a:lvl1pPr algn="ctr">
              <a:defRPr sz="6600" b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7CD6E8C-AD9B-497E-ACBD-402B14A13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3F6F192-2E6A-4B10-BEFB-5D0E53E7F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322D7A-FD08-422B-BE87-1DDCBD4CC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EBFBFC-6E79-4F43-A1BD-082BF5AC4EE1}"/>
              </a:ext>
            </a:extLst>
          </p:cNvPr>
          <p:cNvCxnSpPr>
            <a:cxnSpLocks/>
          </p:cNvCxnSpPr>
          <p:nvPr userDrawn="1"/>
        </p:nvCxnSpPr>
        <p:spPr>
          <a:xfrm>
            <a:off x="1214482" y="4195710"/>
            <a:ext cx="9763036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592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부제목_하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B4B0E5-7C73-4C9A-BB43-67597FFF0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482" y="2624059"/>
            <a:ext cx="9763036" cy="1325563"/>
          </a:xfrm>
        </p:spPr>
        <p:txBody>
          <a:bodyPr>
            <a:normAutofit/>
          </a:bodyPr>
          <a:lstStyle>
            <a:lvl1pPr algn="ctr">
              <a:defRPr sz="4800" b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7CD6E8C-AD9B-497E-ACBD-402B14A13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3F6F192-2E6A-4B10-BEFB-5D0E53E7F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322D7A-FD08-422B-BE87-1DDCBD4CC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EBFBFC-6E79-4F43-A1BD-082BF5AC4EE1}"/>
              </a:ext>
            </a:extLst>
          </p:cNvPr>
          <p:cNvCxnSpPr>
            <a:cxnSpLocks/>
          </p:cNvCxnSpPr>
          <p:nvPr userDrawn="1"/>
        </p:nvCxnSpPr>
        <p:spPr>
          <a:xfrm>
            <a:off x="1214482" y="4195710"/>
            <a:ext cx="9763036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380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FED510-7610-4BEA-B7C4-461A70352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E48F99-5667-4AAF-A06F-0F210346B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96317E-2634-4B8E-BF31-D1AD6D42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62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FED510-7610-4BEA-B7C4-461A70352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E48F99-5667-4AAF-A06F-0F210346B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96317E-2634-4B8E-BF31-D1AD6D42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B6423712-81AF-4D47-B830-27C2357B6C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5640" y="1463412"/>
            <a:ext cx="6515100" cy="19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90BD47-99D8-43D9-AA76-D52B612E652D}"/>
              </a:ext>
            </a:extLst>
          </p:cNvPr>
          <p:cNvSpPr txBox="1"/>
          <p:nvPr userDrawn="1"/>
        </p:nvSpPr>
        <p:spPr>
          <a:xfrm>
            <a:off x="3874600" y="692696"/>
            <a:ext cx="40799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6BC7B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  <a:endParaRPr lang="ko-KR" altLang="en-US" sz="5000" dirty="0">
              <a:solidFill>
                <a:srgbClr val="6BC7B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2068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CBF27C9-34F0-4397-A494-2A43DB75F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3F0A62-2B6B-4B1F-B297-DE336DB20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3DFAC9-84EF-439B-9D0E-E5579CFEAB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129790-0DC6-47CC-9942-83498BADFBA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AB5AE7-8C80-4F7E-A8B0-6B03AE94DA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D7610B-6486-429F-B246-40B31699C3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987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1" r:id="rId7"/>
    <p:sldLayoutId id="2147483655" r:id="rId8"/>
    <p:sldLayoutId id="2147483660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image" Target="../media/image1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C97514F-F71C-4DB1-8D9B-38F8E521AD18}"/>
              </a:ext>
            </a:extLst>
          </p:cNvPr>
          <p:cNvSpPr/>
          <p:nvPr/>
        </p:nvSpPr>
        <p:spPr>
          <a:xfrm>
            <a:off x="0" y="-1"/>
            <a:ext cx="12192000" cy="2353121"/>
          </a:xfrm>
          <a:prstGeom prst="rect">
            <a:avLst/>
          </a:prstGeom>
          <a:solidFill>
            <a:srgbClr val="C0E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Frame-4.png" descr="Frame-4.png">
            <a:extLst>
              <a:ext uri="{FF2B5EF4-FFF2-40B4-BE49-F238E27FC236}">
                <a16:creationId xmlns:a16="http://schemas.microsoft.com/office/drawing/2014/main" id="{4A8348FC-35D8-4147-BE83-67704EB4A9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076825" y="418260"/>
            <a:ext cx="2038350" cy="2038350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9986EC1E-FF1F-4EF2-B49A-3B79745F60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  <a:defRPr b="1">
                <a:latin typeface="NanumSquareB"/>
                <a:ea typeface="NanumSquareB"/>
                <a:cs typeface="NanumSquareB"/>
                <a:sym typeface="NanumSquareB"/>
              </a:defRPr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  <a:t>스마트 전동칫솔 및 </a:t>
            </a:r>
            <a:b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</a:b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  <a:t>모니터링 애플리케이션</a:t>
            </a:r>
            <a:endParaRPr lang="ko-KR" altLang="en-US" dirty="0"/>
          </a:p>
        </p:txBody>
      </p:sp>
      <p:sp>
        <p:nvSpPr>
          <p:cNvPr id="7" name="캡스톤디자인(1)…">
            <a:extLst>
              <a:ext uri="{FF2B5EF4-FFF2-40B4-BE49-F238E27FC236}">
                <a16:creationId xmlns:a16="http://schemas.microsoft.com/office/drawing/2014/main" id="{A3DA2D30-1D50-4ED1-B01B-EBCCC214B53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0" y="5081047"/>
            <a:ext cx="9144000" cy="1358694"/>
          </a:xfrm>
          <a:prstGeom prst="rect">
            <a:avLst/>
          </a:prstGeom>
        </p:spPr>
        <p:txBody>
          <a:bodyPr>
            <a:noAutofit/>
          </a:bodyPr>
          <a:lstStyle/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아치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20160342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김수진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20163228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남유선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20163704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박주현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F1F2CF-D231-4FBB-B476-D9185FB4C66B}"/>
              </a:ext>
            </a:extLst>
          </p:cNvPr>
          <p:cNvSpPr txBox="1"/>
          <p:nvPr/>
        </p:nvSpPr>
        <p:spPr>
          <a:xfrm>
            <a:off x="9666458" y="1522124"/>
            <a:ext cx="2228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451842">
              <a:defRPr sz="4950">
                <a:latin typeface="+mj-lt"/>
                <a:ea typeface="+mj-ea"/>
                <a:cs typeface="+mj-cs"/>
                <a:sym typeface="NanumSquareR"/>
              </a:defRPr>
            </a:pPr>
            <a:r>
              <a:rPr lang="ko-KR" altLang="en-US" sz="1600" dirty="0" err="1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캡스톤디자인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(1)</a:t>
            </a:r>
            <a:endParaRPr lang="ko-KR" altLang="en-US" sz="1600" dirty="0">
              <a:latin typeface="나눔스퀘어" panose="020B0600000101010101" pitchFamily="50" charset="-127"/>
              <a:ea typeface="나눔스퀘어" panose="020B0600000101010101" pitchFamily="50" charset="-127"/>
              <a:sym typeface="NanumSquareR"/>
            </a:endParaRPr>
          </a:p>
          <a:p>
            <a:pPr algn="r" defTabSz="451842">
              <a:defRPr sz="4950">
                <a:latin typeface="+mj-lt"/>
                <a:ea typeface="+mj-ea"/>
                <a:cs typeface="+mj-cs"/>
                <a:sym typeface="NanumSquareR"/>
              </a:defRPr>
            </a:pP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10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주차</a:t>
            </a:r>
          </a:p>
        </p:txBody>
      </p:sp>
    </p:spTree>
    <p:extLst>
      <p:ext uri="{BB962C8B-B14F-4D97-AF65-F5344CB8AC3E}">
        <p14:creationId xmlns:p14="http://schemas.microsoft.com/office/powerpoint/2010/main" val="3561939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2856179" y="341922"/>
            <a:ext cx="64796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위</a:t>
            </a:r>
            <a:r>
              <a:rPr lang="en-US" altLang="ko-KR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아래 판별 테스트</a:t>
            </a:r>
          </a:p>
        </p:txBody>
      </p:sp>
      <p:sp>
        <p:nvSpPr>
          <p:cNvPr id="7" name="다양한 스마트 헬스케어 제품 출시…">
            <a:extLst>
              <a:ext uri="{FF2B5EF4-FFF2-40B4-BE49-F238E27FC236}">
                <a16:creationId xmlns:a16="http://schemas.microsoft.com/office/drawing/2014/main" id="{399E04D2-224C-4A20-97DC-3F40E236C3D1}"/>
              </a:ext>
            </a:extLst>
          </p:cNvPr>
          <p:cNvSpPr txBox="1">
            <a:spLocks/>
          </p:cNvSpPr>
          <p:nvPr/>
        </p:nvSpPr>
        <p:spPr>
          <a:xfrm>
            <a:off x="5252309" y="2303932"/>
            <a:ext cx="6270904" cy="3240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spcBef>
                <a:spcPts val="2400"/>
              </a:spcBef>
              <a:buSzPct val="50000"/>
              <a:buBlip>
                <a:blip r:embed="rId4">
                  <a:extLst/>
                </a:blip>
              </a:buBlip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앞선 방식과 똑같이 테스트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spcBef>
                <a:spcPts val="2400"/>
              </a:spcBef>
              <a:buSzPct val="50000"/>
              <a:buBlip>
                <a:blip r:embed="rId4">
                  <a:extLst/>
                </a:blip>
              </a:buBlip>
            </a:pP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spcBef>
                <a:spcPts val="2400"/>
              </a:spcBef>
              <a:buSzPct val="50000"/>
              <a:buBlip>
                <a:blip r:embed="rId4">
                  <a:extLst/>
                </a:blip>
              </a:buBlip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칫솔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센서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뒤집으면 아랫니에 하이라이트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3" name="그림 12" descr="1.png">
            <a:extLst>
              <a:ext uri="{FF2B5EF4-FFF2-40B4-BE49-F238E27FC236}">
                <a16:creationId xmlns:a16="http://schemas.microsoft.com/office/drawing/2014/main" id="{903754AE-EA71-4494-8648-13131EB0461B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248800" y="2362224"/>
            <a:ext cx="390145" cy="408433"/>
          </a:xfrm>
          <a:prstGeom prst="rect">
            <a:avLst/>
          </a:prstGeom>
        </p:spPr>
      </p:pic>
      <p:pic>
        <p:nvPicPr>
          <p:cNvPr id="14" name="그림 13" descr="2.png">
            <a:extLst>
              <a:ext uri="{FF2B5EF4-FFF2-40B4-BE49-F238E27FC236}">
                <a16:creationId xmlns:a16="http://schemas.microsoft.com/office/drawing/2014/main" id="{AF68D7AC-D37B-44CB-A338-C4F5FC00E22F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248800" y="3830724"/>
            <a:ext cx="390145" cy="408433"/>
          </a:xfrm>
          <a:prstGeom prst="rect">
            <a:avLst/>
          </a:prstGeom>
        </p:spPr>
      </p:pic>
      <p:pic>
        <p:nvPicPr>
          <p:cNvPr id="4" name="KakaoTalk_Video_20181105_2127_33_563">
            <a:hlinkClick r:id="" action="ppaction://media"/>
            <a:extLst>
              <a:ext uri="{FF2B5EF4-FFF2-40B4-BE49-F238E27FC236}">
                <a16:creationId xmlns:a16="http://schemas.microsoft.com/office/drawing/2014/main" id="{3734AB20-6830-4890-8F8E-311E9500133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762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779767" y="1550709"/>
            <a:ext cx="241516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470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2848963" y="341922"/>
            <a:ext cx="64940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에어마우스 구현 </a:t>
            </a:r>
            <a:r>
              <a:rPr lang="en-US" altLang="ko-KR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진행중</a:t>
            </a:r>
            <a:endParaRPr lang="en-US" altLang="ko-KR" sz="4800" dirty="0">
              <a:solidFill>
                <a:srgbClr val="6BC7B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600200" y="1967925"/>
            <a:ext cx="9041860" cy="41214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5"/>
              </a:buBlip>
            </a:pP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차원 공간에서의 </a:t>
            </a:r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자이로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가속도 센서의 값을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차원 공간에서의 움직임으로 나타내는 시도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5"/>
              </a:buBlip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모형을 그려낼 수 있는 정도로 구현 목표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5"/>
              </a:buBlip>
            </a:pPr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에어마우스">
            <a:hlinkClick r:id="" action="ppaction://media"/>
            <a:extLst>
              <a:ext uri="{FF2B5EF4-FFF2-40B4-BE49-F238E27FC236}">
                <a16:creationId xmlns:a16="http://schemas.microsoft.com/office/drawing/2014/main" id="{8C439EB5-9236-4560-8528-DE021775746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7060" end="3091.6666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22460" y="4054686"/>
            <a:ext cx="4020230" cy="2261379"/>
          </a:xfrm>
          <a:prstGeom prst="rect">
            <a:avLst/>
          </a:prstGeom>
        </p:spPr>
      </p:pic>
      <p:grpSp>
        <p:nvGrpSpPr>
          <p:cNvPr id="38" name="그룹 37">
            <a:extLst>
              <a:ext uri="{FF2B5EF4-FFF2-40B4-BE49-F238E27FC236}">
                <a16:creationId xmlns:a16="http://schemas.microsoft.com/office/drawing/2014/main" id="{7951264A-FA1D-4655-89C1-98D21FFF9A56}"/>
              </a:ext>
            </a:extLst>
          </p:cNvPr>
          <p:cNvGrpSpPr/>
          <p:nvPr/>
        </p:nvGrpSpPr>
        <p:grpSpPr>
          <a:xfrm>
            <a:off x="2617652" y="4403056"/>
            <a:ext cx="2396855" cy="1564637"/>
            <a:chOff x="7658100" y="3695700"/>
            <a:chExt cx="2396855" cy="1564637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4C30566A-A4B0-4D36-B8F2-B86A0C2D7DAE}"/>
                </a:ext>
              </a:extLst>
            </p:cNvPr>
            <p:cNvSpPr/>
            <p:nvPr/>
          </p:nvSpPr>
          <p:spPr>
            <a:xfrm>
              <a:off x="7658100" y="3695700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8AAA42F8-A3A0-45DF-9EF0-79BC7ACC22DC}"/>
                </a:ext>
              </a:extLst>
            </p:cNvPr>
            <p:cNvSpPr/>
            <p:nvPr/>
          </p:nvSpPr>
          <p:spPr>
            <a:xfrm>
              <a:off x="7734300" y="4038175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22CD9169-D25E-431C-BE83-0FA1092C169C}"/>
                </a:ext>
              </a:extLst>
            </p:cNvPr>
            <p:cNvSpPr/>
            <p:nvPr/>
          </p:nvSpPr>
          <p:spPr>
            <a:xfrm>
              <a:off x="7829550" y="4371550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EBACC4EF-434D-4309-82D5-6D940F0E5503}"/>
                </a:ext>
              </a:extLst>
            </p:cNvPr>
            <p:cNvSpPr/>
            <p:nvPr/>
          </p:nvSpPr>
          <p:spPr>
            <a:xfrm>
              <a:off x="7981950" y="4655978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9B845EC2-475A-4361-92E3-61E3A4A0A03C}"/>
                </a:ext>
              </a:extLst>
            </p:cNvPr>
            <p:cNvSpPr/>
            <p:nvPr/>
          </p:nvSpPr>
          <p:spPr>
            <a:xfrm>
              <a:off x="8153400" y="4903628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D7F2D698-45DD-4127-BEFE-BD143D33B312}"/>
                </a:ext>
              </a:extLst>
            </p:cNvPr>
            <p:cNvSpPr/>
            <p:nvPr/>
          </p:nvSpPr>
          <p:spPr>
            <a:xfrm>
              <a:off x="8397605" y="5060312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997C895E-09F1-4867-A26A-7E71341FDB47}"/>
                </a:ext>
              </a:extLst>
            </p:cNvPr>
            <p:cNvSpPr/>
            <p:nvPr/>
          </p:nvSpPr>
          <p:spPr>
            <a:xfrm>
              <a:off x="8664305" y="5126987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A158E690-D9D6-4294-ABE7-3E19FD4B2662}"/>
                </a:ext>
              </a:extLst>
            </p:cNvPr>
            <p:cNvSpPr/>
            <p:nvPr/>
          </p:nvSpPr>
          <p:spPr>
            <a:xfrm flipH="1">
              <a:off x="9921605" y="3695700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5FAA721B-2094-4F19-943D-0C014FED3E39}"/>
                </a:ext>
              </a:extLst>
            </p:cNvPr>
            <p:cNvSpPr/>
            <p:nvPr/>
          </p:nvSpPr>
          <p:spPr>
            <a:xfrm flipH="1">
              <a:off x="9845405" y="4038175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3047BBB0-4D96-45AF-9189-CE6A116A31C0}"/>
                </a:ext>
              </a:extLst>
            </p:cNvPr>
            <p:cNvSpPr/>
            <p:nvPr/>
          </p:nvSpPr>
          <p:spPr>
            <a:xfrm flipH="1">
              <a:off x="9750155" y="4371550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8C977C19-DDF6-4D9F-BC0D-56E0CC879D09}"/>
                </a:ext>
              </a:extLst>
            </p:cNvPr>
            <p:cNvSpPr/>
            <p:nvPr/>
          </p:nvSpPr>
          <p:spPr>
            <a:xfrm flipH="1">
              <a:off x="9597755" y="4655978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E0D77A7C-8B62-4C06-964A-99E442F92BC1}"/>
                </a:ext>
              </a:extLst>
            </p:cNvPr>
            <p:cNvSpPr/>
            <p:nvPr/>
          </p:nvSpPr>
          <p:spPr>
            <a:xfrm flipH="1">
              <a:off x="9426305" y="4903628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C52FD692-D9DA-4CCD-B157-6F2F72AFA7BF}"/>
                </a:ext>
              </a:extLst>
            </p:cNvPr>
            <p:cNvSpPr/>
            <p:nvPr/>
          </p:nvSpPr>
          <p:spPr>
            <a:xfrm flipH="1">
              <a:off x="9182100" y="5060312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C83D2499-7238-462C-8C79-4B2DBD359570}"/>
                </a:ext>
              </a:extLst>
            </p:cNvPr>
            <p:cNvSpPr/>
            <p:nvPr/>
          </p:nvSpPr>
          <p:spPr>
            <a:xfrm flipH="1">
              <a:off x="8915400" y="5126987"/>
              <a:ext cx="133350" cy="133350"/>
            </a:xfrm>
            <a:prstGeom prst="ellipse">
              <a:avLst/>
            </a:prstGeom>
            <a:solidFill>
              <a:srgbClr val="6BC7B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9" name="그림 38" descr="2.png">
            <a:extLst>
              <a:ext uri="{FF2B5EF4-FFF2-40B4-BE49-F238E27FC236}">
                <a16:creationId xmlns:a16="http://schemas.microsoft.com/office/drawing/2014/main" id="{3CECC7AB-C03F-45F1-9E00-566B0FAD22E2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549940" y="3339947"/>
            <a:ext cx="390145" cy="408433"/>
          </a:xfrm>
          <a:prstGeom prst="rect">
            <a:avLst/>
          </a:prstGeom>
        </p:spPr>
      </p:pic>
      <p:pic>
        <p:nvPicPr>
          <p:cNvPr id="40" name="그림 39" descr="1.png">
            <a:extLst>
              <a:ext uri="{FF2B5EF4-FFF2-40B4-BE49-F238E27FC236}">
                <a16:creationId xmlns:a16="http://schemas.microsoft.com/office/drawing/2014/main" id="{CCF8F7D2-B9AB-4268-B183-455735E3A853}"/>
              </a:ext>
            </a:extLst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549939" y="2052217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826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4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추후 일정</a:t>
            </a:r>
            <a:endParaRPr sz="4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98043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807830" y="341922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추후 일정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517108" y="1967925"/>
            <a:ext cx="9157779" cy="41214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이전에 센서 값을 테스트한 결과 미세한 움직임은 잘 잡아내지만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진동과 같은 노이즈에 대한 테스트는 미흡하였음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다음 주까지 테스트가 가능한 수준으로 하드웨어를 수정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진동 모터를 부착하여 노이즈에 대한 테스트 진행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에어마우스 구현 진행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3"/>
              </a:buBlip>
            </a:pP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ED10C673-7F83-427E-8092-72360187A100}"/>
              </a:ext>
            </a:extLst>
          </p:cNvPr>
          <p:cNvSpPr/>
          <p:nvPr/>
        </p:nvSpPr>
        <p:spPr>
          <a:xfrm>
            <a:off x="2076450" y="3589622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B2D24FD1-7608-449D-962D-95C10933E066}"/>
              </a:ext>
            </a:extLst>
          </p:cNvPr>
          <p:cNvSpPr/>
          <p:nvPr/>
        </p:nvSpPr>
        <p:spPr>
          <a:xfrm>
            <a:off x="2076450" y="4154462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9636F53A-B172-46E3-8CE2-1EAC57CA9AA7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17108" y="4768697"/>
            <a:ext cx="390145" cy="408433"/>
          </a:xfrm>
          <a:prstGeom prst="rect">
            <a:avLst/>
          </a:prstGeom>
        </p:spPr>
      </p:pic>
      <p:pic>
        <p:nvPicPr>
          <p:cNvPr id="11" name="그림 10" descr="1.png">
            <a:extLst>
              <a:ext uri="{FF2B5EF4-FFF2-40B4-BE49-F238E27FC236}">
                <a16:creationId xmlns:a16="http://schemas.microsoft.com/office/drawing/2014/main" id="{29EC10D2-E005-4666-83DE-E5337A0CC2E0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549939" y="2166124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281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171435" y="341922"/>
            <a:ext cx="38491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칫솔 모형 제작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517108" y="1485907"/>
            <a:ext cx="8988967" cy="4603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테스트가 가능한 정도 까지만 하드웨어 조립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기존 구상과 큰 차이는 없으나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진동 모터와 압력센서를 추가함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7D9AE20D-3394-48E8-8D30-3B6D355E1EE3}"/>
              </a:ext>
            </a:extLst>
          </p:cNvPr>
          <p:cNvGrpSpPr/>
          <p:nvPr/>
        </p:nvGrpSpPr>
        <p:grpSpPr>
          <a:xfrm>
            <a:off x="3686966" y="3885128"/>
            <a:ext cx="4818061" cy="2091027"/>
            <a:chOff x="3693316" y="3362325"/>
            <a:chExt cx="4818061" cy="209102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E949726-2DF1-4B9A-89C2-F161AEE431EF}"/>
                </a:ext>
              </a:extLst>
            </p:cNvPr>
            <p:cNvSpPr txBox="1"/>
            <p:nvPr/>
          </p:nvSpPr>
          <p:spPr>
            <a:xfrm>
              <a:off x="5445444" y="3362325"/>
              <a:ext cx="11906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압력센서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7D6308-9044-483B-8C54-D0B402AB7DD3}"/>
                </a:ext>
              </a:extLst>
            </p:cNvPr>
            <p:cNvSpPr txBox="1"/>
            <p:nvPr/>
          </p:nvSpPr>
          <p:spPr>
            <a:xfrm>
              <a:off x="5445444" y="4109052"/>
              <a:ext cx="25431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자이로</a:t>
              </a:r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/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가속도센서</a:t>
              </a: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0F523AC0-0C33-4295-B5ED-DAEDC54A1876}"/>
                </a:ext>
              </a:extLst>
            </p:cNvPr>
            <p:cNvSpPr/>
            <p:nvPr/>
          </p:nvSpPr>
          <p:spPr>
            <a:xfrm rot="16200000">
              <a:off x="5969540" y="2269550"/>
              <a:ext cx="252914" cy="480536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79C708A-D2A1-44A0-B61E-00DA2433FAF2}"/>
                </a:ext>
              </a:extLst>
            </p:cNvPr>
            <p:cNvSpPr/>
            <p:nvPr/>
          </p:nvSpPr>
          <p:spPr>
            <a:xfrm rot="16200000">
              <a:off x="3909036" y="3824226"/>
              <a:ext cx="505827" cy="93726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B210D241-A402-485C-A967-F09B1337F7C2}"/>
                </a:ext>
              </a:extLst>
            </p:cNvPr>
            <p:cNvSpPr/>
            <p:nvPr/>
          </p:nvSpPr>
          <p:spPr>
            <a:xfrm rot="16200000">
              <a:off x="3975985" y="3553169"/>
              <a:ext cx="371932" cy="937268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원통형 16">
              <a:extLst>
                <a:ext uri="{FF2B5EF4-FFF2-40B4-BE49-F238E27FC236}">
                  <a16:creationId xmlns:a16="http://schemas.microsoft.com/office/drawing/2014/main" id="{F9644A0A-327B-45BD-B002-6829E0701BEC}"/>
                </a:ext>
              </a:extLst>
            </p:cNvPr>
            <p:cNvSpPr/>
            <p:nvPr/>
          </p:nvSpPr>
          <p:spPr>
            <a:xfrm rot="10800000">
              <a:off x="3940651" y="4694544"/>
              <a:ext cx="442598" cy="276624"/>
            </a:xfrm>
            <a:prstGeom prst="can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6E782A4-5B92-4EE2-985F-0C4BE550AF59}"/>
                </a:ext>
              </a:extLst>
            </p:cNvPr>
            <p:cNvSpPr txBox="1"/>
            <p:nvPr/>
          </p:nvSpPr>
          <p:spPr>
            <a:xfrm>
              <a:off x="5144542" y="5084020"/>
              <a:ext cx="11906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진동모터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F32E342-B121-4D11-B05F-6AFC5CFD7DAA}"/>
                </a:ext>
              </a:extLst>
            </p:cNvPr>
            <p:cNvSpPr txBox="1"/>
            <p:nvPr/>
          </p:nvSpPr>
          <p:spPr>
            <a:xfrm>
              <a:off x="7215660" y="5083664"/>
              <a:ext cx="12830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브레드보드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39" name="연결선: 꺾임 38">
              <a:extLst>
                <a:ext uri="{FF2B5EF4-FFF2-40B4-BE49-F238E27FC236}">
                  <a16:creationId xmlns:a16="http://schemas.microsoft.com/office/drawing/2014/main" id="{08DB2577-F20B-4439-8569-277704BC2D92}"/>
                </a:ext>
              </a:extLst>
            </p:cNvPr>
            <p:cNvCxnSpPr>
              <a:stCxn id="17" idx="1"/>
              <a:endCxn id="18" idx="1"/>
            </p:cNvCxnSpPr>
            <p:nvPr/>
          </p:nvCxnSpPr>
          <p:spPr>
            <a:xfrm rot="16200000" flipH="1">
              <a:off x="4504487" y="4628631"/>
              <a:ext cx="297518" cy="98259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연결선: 꺾임 40">
              <a:extLst>
                <a:ext uri="{FF2B5EF4-FFF2-40B4-BE49-F238E27FC236}">
                  <a16:creationId xmlns:a16="http://schemas.microsoft.com/office/drawing/2014/main" id="{875F87F6-B971-4A55-A0BB-8ADF72E1A5D0}"/>
                </a:ext>
              </a:extLst>
            </p:cNvPr>
            <p:cNvCxnSpPr>
              <a:stCxn id="5" idx="6"/>
              <a:endCxn id="9" idx="1"/>
            </p:cNvCxnSpPr>
            <p:nvPr/>
          </p:nvCxnSpPr>
          <p:spPr>
            <a:xfrm rot="5400000" flipH="1" flipV="1">
              <a:off x="4659274" y="3049668"/>
              <a:ext cx="288846" cy="128349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연결선: 꺾임 51">
              <a:extLst>
                <a:ext uri="{FF2B5EF4-FFF2-40B4-BE49-F238E27FC236}">
                  <a16:creationId xmlns:a16="http://schemas.microsoft.com/office/drawing/2014/main" id="{07B54622-3AAD-40EC-95F3-FBCA6D519F61}"/>
                </a:ext>
              </a:extLst>
            </p:cNvPr>
            <p:cNvCxnSpPr>
              <a:cxnSpLocks/>
              <a:stCxn id="3" idx="2"/>
              <a:endCxn id="28" idx="3"/>
            </p:cNvCxnSpPr>
            <p:nvPr/>
          </p:nvCxnSpPr>
          <p:spPr>
            <a:xfrm>
              <a:off x="8498677" y="4672230"/>
              <a:ext cx="12700" cy="596100"/>
            </a:xfrm>
            <a:prstGeom prst="bentConnector3">
              <a:avLst>
                <a:gd name="adj1" fmla="val 180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화살표 연결선 58">
              <a:extLst>
                <a:ext uri="{FF2B5EF4-FFF2-40B4-BE49-F238E27FC236}">
                  <a16:creationId xmlns:a16="http://schemas.microsoft.com/office/drawing/2014/main" id="{370B5342-F6A6-4FDB-BF93-DFCE694CB6B9}"/>
                </a:ext>
              </a:extLst>
            </p:cNvPr>
            <p:cNvCxnSpPr>
              <a:cxnSpLocks/>
              <a:stCxn id="4" idx="2"/>
              <a:endCxn id="13" idx="1"/>
            </p:cNvCxnSpPr>
            <p:nvPr/>
          </p:nvCxnSpPr>
          <p:spPr>
            <a:xfrm>
              <a:off x="4630584" y="4292860"/>
              <a:ext cx="814860" cy="8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4" name="그림 63" descr="1.png">
            <a:extLst>
              <a:ext uri="{FF2B5EF4-FFF2-40B4-BE49-F238E27FC236}">
                <a16:creationId xmlns:a16="http://schemas.microsoft.com/office/drawing/2014/main" id="{F923AA2F-5286-4D0A-9BBE-31164C954B53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17108" y="1670824"/>
            <a:ext cx="390145" cy="408433"/>
          </a:xfrm>
          <a:prstGeom prst="rect">
            <a:avLst/>
          </a:prstGeom>
        </p:spPr>
      </p:pic>
      <p:pic>
        <p:nvPicPr>
          <p:cNvPr id="65" name="그림 64" descr="2.png">
            <a:extLst>
              <a:ext uri="{FF2B5EF4-FFF2-40B4-BE49-F238E27FC236}">
                <a16:creationId xmlns:a16="http://schemas.microsoft.com/office/drawing/2014/main" id="{634AF975-526F-49C5-8405-5B1F46D0EA6D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517108" y="2392244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803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D03AD73-8718-4A35-ADA0-49B8C0DF81DC}"/>
              </a:ext>
            </a:extLst>
          </p:cNvPr>
          <p:cNvSpPr txBox="1"/>
          <p:nvPr/>
        </p:nvSpPr>
        <p:spPr>
          <a:xfrm>
            <a:off x="4508866" y="2644170"/>
            <a:ext cx="317426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300" dirty="0">
                <a:ln w="104775" cmpd="tri">
                  <a:noFill/>
                </a:ln>
                <a:solidFill>
                  <a:srgbClr val="6BC7B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  <a:endParaRPr lang="en-US" altLang="ko-KR" sz="4800" spc="300" dirty="0">
              <a:ln w="104775" cmpd="tri">
                <a:noFill/>
              </a:ln>
              <a:solidFill>
                <a:srgbClr val="6BC7B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4800" spc="300" dirty="0">
                <a:ln w="104775" cmpd="tri">
                  <a:noFill/>
                </a:ln>
                <a:solidFill>
                  <a:srgbClr val="6BC7B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Q&amp;A</a:t>
            </a:r>
            <a:endParaRPr lang="ko-KR" altLang="en-US" sz="4800" spc="300" dirty="0">
              <a:ln w="104775" cmpd="tri">
                <a:noFill/>
              </a:ln>
              <a:solidFill>
                <a:srgbClr val="6BC7B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" name="Frame-4.png" descr="Frame-4.png">
            <a:extLst>
              <a:ext uri="{FF2B5EF4-FFF2-40B4-BE49-F238E27FC236}">
                <a16:creationId xmlns:a16="http://schemas.microsoft.com/office/drawing/2014/main" id="{B3427D02-D294-49E9-93F0-1FD4CC251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18697" y="2180870"/>
            <a:ext cx="2496260" cy="2496260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56756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D4EC9FAD-F4C7-427B-9FA9-F52D35FE8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5640" y="1463412"/>
            <a:ext cx="6515100" cy="19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4A80FE-0C8F-40B3-AC4D-1DA282109BB9}"/>
              </a:ext>
            </a:extLst>
          </p:cNvPr>
          <p:cNvSpPr txBox="1"/>
          <p:nvPr/>
        </p:nvSpPr>
        <p:spPr>
          <a:xfrm>
            <a:off x="3874600" y="692696"/>
            <a:ext cx="40799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6BC7B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  <a:endParaRPr lang="ko-KR" altLang="en-US" sz="5000" dirty="0">
              <a:solidFill>
                <a:srgbClr val="6BC7B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3EEE79C-C3A5-4AC6-87F8-4B366BCFDC79}"/>
              </a:ext>
            </a:extLst>
          </p:cNvPr>
          <p:cNvSpPr/>
          <p:nvPr/>
        </p:nvSpPr>
        <p:spPr>
          <a:xfrm>
            <a:off x="4798740" y="2494682"/>
            <a:ext cx="45720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spc="-50" dirty="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itchFamily="34" charset="0"/>
              </a:rPr>
              <a:t>피드백 내용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spc="-50" dirty="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진행 상황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spc="-50" dirty="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itchFamily="34" charset="0"/>
              </a:rPr>
              <a:t>차후 계획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</p:txBody>
      </p:sp>
      <p:pic>
        <p:nvPicPr>
          <p:cNvPr id="9" name="그림 8" descr="1.png">
            <a:extLst>
              <a:ext uri="{FF2B5EF4-FFF2-40B4-BE49-F238E27FC236}">
                <a16:creationId xmlns:a16="http://schemas.microsoft.com/office/drawing/2014/main" id="{FD878155-04AB-44E5-B361-4D133A7C71CD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276599" y="2494682"/>
            <a:ext cx="390145" cy="408433"/>
          </a:xfrm>
          <a:prstGeom prst="rect">
            <a:avLst/>
          </a:prstGeom>
        </p:spPr>
      </p:pic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C170F17B-B05E-4BE3-94B7-05FFB9026FD2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272334" y="3592903"/>
            <a:ext cx="390145" cy="408433"/>
          </a:xfrm>
          <a:prstGeom prst="rect">
            <a:avLst/>
          </a:prstGeom>
        </p:spPr>
      </p:pic>
      <p:pic>
        <p:nvPicPr>
          <p:cNvPr id="11" name="그림 10" descr="3.png">
            <a:extLst>
              <a:ext uri="{FF2B5EF4-FFF2-40B4-BE49-F238E27FC236}">
                <a16:creationId xmlns:a16="http://schemas.microsoft.com/office/drawing/2014/main" id="{D91BC421-0DB6-4D3C-847B-51BA835B1166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272333" y="4691124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686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피드백 내용</a:t>
            </a:r>
            <a:endParaRPr sz="7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1584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528101" y="341922"/>
            <a:ext cx="31357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피드백 내용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80AC6B6-728E-4A64-9826-7F423A7BB79C}"/>
              </a:ext>
            </a:extLst>
          </p:cNvPr>
          <p:cNvCxnSpPr>
            <a:cxnSpLocks/>
          </p:cNvCxnSpPr>
          <p:nvPr/>
        </p:nvCxnSpPr>
        <p:spPr>
          <a:xfrm>
            <a:off x="1065903" y="1172919"/>
            <a:ext cx="10060193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517108" y="1967925"/>
            <a:ext cx="9157779" cy="41214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2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모니터링 중 소리 알림을 통해서 사용자에게 양치 시간을 알려주는 기능 제안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2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회의를 통해서 해당 기능을 구현하기로 결정하였고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11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주차부터 양치 시간 측정 기능 구현과 함께하기로 하였음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7" name="그림 6" descr="1.png">
            <a:extLst>
              <a:ext uri="{FF2B5EF4-FFF2-40B4-BE49-F238E27FC236}">
                <a16:creationId xmlns:a16="http://schemas.microsoft.com/office/drawing/2014/main" id="{D75A5159-F675-477E-8882-F4BF103E7E1B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97876" y="2149366"/>
            <a:ext cx="516800" cy="541025"/>
          </a:xfrm>
          <a:prstGeom prst="rect">
            <a:avLst/>
          </a:prstGeom>
        </p:spPr>
      </p:pic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B0834DD1-30FA-4E6F-A5F7-B3A65E069530}"/>
              </a:ext>
            </a:extLst>
          </p:cNvPr>
          <p:cNvSpPr/>
          <p:nvPr/>
        </p:nvSpPr>
        <p:spPr>
          <a:xfrm>
            <a:off x="1914676" y="3589622"/>
            <a:ext cx="516800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01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진행 상황</a:t>
            </a:r>
            <a:endParaRPr sz="7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5355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248379" y="341922"/>
            <a:ext cx="36952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 진행사항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228DDE-DC4F-4B07-A283-307E22D31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5604" y="1450009"/>
            <a:ext cx="7040791" cy="506606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4E3BA24-CC02-495A-8865-078630918373}"/>
              </a:ext>
            </a:extLst>
          </p:cNvPr>
          <p:cNvSpPr/>
          <p:nvPr/>
        </p:nvSpPr>
        <p:spPr>
          <a:xfrm>
            <a:off x="8077200" y="2105025"/>
            <a:ext cx="342900" cy="3997330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426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4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기능 구현</a:t>
            </a:r>
            <a:endParaRPr sz="4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933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ae01.alicdn.com/kf/HTB10zZSd4k98KJjSZFoq6xS6pXaj.jpg">
            <a:extLst>
              <a:ext uri="{FF2B5EF4-FFF2-40B4-BE49-F238E27FC236}">
                <a16:creationId xmlns:a16="http://schemas.microsoft.com/office/drawing/2014/main" id="{5A79116C-CFBB-4BAA-862F-58A37EA03D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903" y="1823331"/>
            <a:ext cx="3815609" cy="3815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248382" y="341922"/>
            <a:ext cx="36952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</a:t>
            </a:r>
          </a:p>
        </p:txBody>
      </p:sp>
      <p:sp>
        <p:nvSpPr>
          <p:cNvPr id="7" name="다양한 스마트 헬스케어 제품 출시…">
            <a:extLst>
              <a:ext uri="{FF2B5EF4-FFF2-40B4-BE49-F238E27FC236}">
                <a16:creationId xmlns:a16="http://schemas.microsoft.com/office/drawing/2014/main" id="{399E04D2-224C-4A20-97DC-3F40E236C3D1}"/>
              </a:ext>
            </a:extLst>
          </p:cNvPr>
          <p:cNvSpPr txBox="1">
            <a:spLocks/>
          </p:cNvSpPr>
          <p:nvPr/>
        </p:nvSpPr>
        <p:spPr>
          <a:xfrm>
            <a:off x="5252312" y="1890913"/>
            <a:ext cx="6106300" cy="3652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spcBef>
                <a:spcPts val="2400"/>
              </a:spcBef>
              <a:buSzPct val="50000"/>
              <a:buBlip>
                <a:blip r:embed="rId3">
                  <a:extLst/>
                </a:blip>
              </a:buBlip>
            </a:pP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HM-06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모듈로 변경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spcBef>
                <a:spcPts val="2400"/>
              </a:spcBef>
              <a:buSzPct val="50000"/>
              <a:buBlip>
                <a:blip r:embed="rId3">
                  <a:extLst/>
                </a:blip>
              </a:buBlip>
            </a:pPr>
            <a:r>
              <a:rPr lang="ko-KR" altLang="en-US" sz="1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아두이노에서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치아 판별 후 해당 블루투스 모듈을 통해 현재 어떤 치아를 양치하고 있는지 치아번호를 전송해 줌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spcBef>
                <a:spcPts val="2400"/>
              </a:spcBef>
              <a:buSzPct val="50000"/>
              <a:buBlip>
                <a:blip r:embed="rId3">
                  <a:extLst/>
                </a:blip>
              </a:buBlip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이전에는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HM-10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4.0 BLE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모델을 사용하였는데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페어링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방식이 이전 버전과 다소 차이가 있어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해결책을 찾지 못해 블루투스 모듈을 바꾸는 것으로 결정함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3" name="그림 12" descr="1.png">
            <a:extLst>
              <a:ext uri="{FF2B5EF4-FFF2-40B4-BE49-F238E27FC236}">
                <a16:creationId xmlns:a16="http://schemas.microsoft.com/office/drawing/2014/main" id="{903754AE-EA71-4494-8648-13131EB0461B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251853" y="1994685"/>
            <a:ext cx="390145" cy="408433"/>
          </a:xfrm>
          <a:prstGeom prst="rect">
            <a:avLst/>
          </a:prstGeom>
        </p:spPr>
      </p:pic>
      <p:pic>
        <p:nvPicPr>
          <p:cNvPr id="14" name="그림 13" descr="2.png">
            <a:extLst>
              <a:ext uri="{FF2B5EF4-FFF2-40B4-BE49-F238E27FC236}">
                <a16:creationId xmlns:a16="http://schemas.microsoft.com/office/drawing/2014/main" id="{AF68D7AC-D37B-44CB-A338-C4F5FC00E22F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251852" y="2724150"/>
            <a:ext cx="390145" cy="408433"/>
          </a:xfrm>
          <a:prstGeom prst="rect">
            <a:avLst/>
          </a:prstGeom>
        </p:spPr>
      </p:pic>
      <p:pic>
        <p:nvPicPr>
          <p:cNvPr id="10" name="그림 9" descr="3.png">
            <a:extLst>
              <a:ext uri="{FF2B5EF4-FFF2-40B4-BE49-F238E27FC236}">
                <a16:creationId xmlns:a16="http://schemas.microsoft.com/office/drawing/2014/main" id="{F79B4670-46F3-4862-ABF5-355A47216910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251852" y="3850576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872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3332267" y="341922"/>
            <a:ext cx="55274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 테스트</a:t>
            </a:r>
          </a:p>
        </p:txBody>
      </p:sp>
      <p:sp>
        <p:nvSpPr>
          <p:cNvPr id="7" name="다양한 스마트 헬스케어 제품 출시…">
            <a:extLst>
              <a:ext uri="{FF2B5EF4-FFF2-40B4-BE49-F238E27FC236}">
                <a16:creationId xmlns:a16="http://schemas.microsoft.com/office/drawing/2014/main" id="{399E04D2-224C-4A20-97DC-3F40E236C3D1}"/>
              </a:ext>
            </a:extLst>
          </p:cNvPr>
          <p:cNvSpPr txBox="1">
            <a:spLocks/>
          </p:cNvSpPr>
          <p:nvPr/>
        </p:nvSpPr>
        <p:spPr>
          <a:xfrm>
            <a:off x="5252309" y="2399005"/>
            <a:ext cx="6270904" cy="3145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spcBef>
                <a:spcPts val="2400"/>
              </a:spcBef>
              <a:buSzPct val="50000"/>
              <a:buBlip>
                <a:blip r:embed="rId4">
                  <a:extLst/>
                </a:blip>
              </a:buBlip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칫솔에서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11~17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번 치아 번호를 전송하여 테스트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spcBef>
                <a:spcPts val="2400"/>
              </a:spcBef>
              <a:buSzPct val="50000"/>
              <a:buBlip>
                <a:blip r:embed="rId4">
                  <a:extLst/>
                </a:blip>
              </a:buBlip>
            </a:pP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spcBef>
                <a:spcPts val="2400"/>
              </a:spcBef>
              <a:buSzPct val="50000"/>
              <a:buBlip>
                <a:blip r:embed="rId4">
                  <a:extLst/>
                </a:blip>
              </a:buBlip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중인 이는 노란색으로 표시가 되며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양치가 완료 되면 하얀색으로 표시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3" name="그림 12" descr="1.png">
            <a:extLst>
              <a:ext uri="{FF2B5EF4-FFF2-40B4-BE49-F238E27FC236}">
                <a16:creationId xmlns:a16="http://schemas.microsoft.com/office/drawing/2014/main" id="{903754AE-EA71-4494-8648-13131EB0461B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248800" y="2399004"/>
            <a:ext cx="390145" cy="408433"/>
          </a:xfrm>
          <a:prstGeom prst="rect">
            <a:avLst/>
          </a:prstGeom>
        </p:spPr>
      </p:pic>
      <p:pic>
        <p:nvPicPr>
          <p:cNvPr id="14" name="그림 13" descr="2.png">
            <a:extLst>
              <a:ext uri="{FF2B5EF4-FFF2-40B4-BE49-F238E27FC236}">
                <a16:creationId xmlns:a16="http://schemas.microsoft.com/office/drawing/2014/main" id="{AF68D7AC-D37B-44CB-A338-C4F5FC00E22F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248800" y="3846347"/>
            <a:ext cx="390145" cy="408433"/>
          </a:xfrm>
          <a:prstGeom prst="rect">
            <a:avLst/>
          </a:prstGeom>
        </p:spPr>
      </p:pic>
      <p:pic>
        <p:nvPicPr>
          <p:cNvPr id="4" name="미디어1">
            <a:hlinkClick r:id="" action="ppaction://media"/>
            <a:extLst>
              <a:ext uri="{FF2B5EF4-FFF2-40B4-BE49-F238E27FC236}">
                <a16:creationId xmlns:a16="http://schemas.microsoft.com/office/drawing/2014/main" id="{A779C6B5-E577-4B8E-9021-705145834F5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664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823596" y="1646492"/>
            <a:ext cx="2228850" cy="4572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10090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875</TotalTime>
  <Words>297</Words>
  <Application>Microsoft Office PowerPoint</Application>
  <PresentationFormat>와이드스크린</PresentationFormat>
  <Paragraphs>66</Paragraphs>
  <Slides>15</Slides>
  <Notes>5</Notes>
  <HiddenSlides>0</HiddenSlides>
  <MMClips>3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HY견고딕</vt:lpstr>
      <vt:lpstr>NanumSquareB</vt:lpstr>
      <vt:lpstr>NanumSquareR</vt:lpstr>
      <vt:lpstr>나눔스퀘어</vt:lpstr>
      <vt:lpstr>나눔스퀘어 ExtraBold</vt:lpstr>
      <vt:lpstr>맑은 고딕</vt:lpstr>
      <vt:lpstr>Arial</vt:lpstr>
      <vt:lpstr>Verdana</vt:lpstr>
      <vt:lpstr>Office 테마</vt:lpstr>
      <vt:lpstr>스마트 전동칫솔 및  모니터링 애플리케이션</vt:lpstr>
      <vt:lpstr>PowerPoint 프레젠테이션</vt:lpstr>
      <vt:lpstr>피드백 내용</vt:lpstr>
      <vt:lpstr>PowerPoint 프레젠테이션</vt:lpstr>
      <vt:lpstr>프로젝트 진행 상황</vt:lpstr>
      <vt:lpstr>PowerPoint 프레젠테이션</vt:lpstr>
      <vt:lpstr>블루투스 기능 구현</vt:lpstr>
      <vt:lpstr>PowerPoint 프레젠테이션</vt:lpstr>
      <vt:lpstr>PowerPoint 프레젠테이션</vt:lpstr>
      <vt:lpstr>PowerPoint 프레젠테이션</vt:lpstr>
      <vt:lpstr>PowerPoint 프레젠테이션</vt:lpstr>
      <vt:lpstr>추후 일정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남유선</dc:creator>
  <cp:lastModifiedBy>gfsusan@naver.com</cp:lastModifiedBy>
  <cp:revision>69</cp:revision>
  <dcterms:created xsi:type="dcterms:W3CDTF">2018-10-14T13:17:29Z</dcterms:created>
  <dcterms:modified xsi:type="dcterms:W3CDTF">2018-11-05T13:38:20Z</dcterms:modified>
</cp:coreProperties>
</file>

<file path=docProps/thumbnail.jpeg>
</file>